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1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304" r:id="rId18"/>
    <p:sldId id="278" r:id="rId19"/>
    <p:sldId id="311" r:id="rId20"/>
    <p:sldId id="279" r:id="rId21"/>
    <p:sldId id="280" r:id="rId22"/>
    <p:sldId id="283" r:id="rId23"/>
    <p:sldId id="284" r:id="rId24"/>
    <p:sldId id="285" r:id="rId25"/>
    <p:sldId id="286" r:id="rId26"/>
    <p:sldId id="287" r:id="rId27"/>
    <p:sldId id="288" r:id="rId28"/>
    <p:sldId id="317" r:id="rId29"/>
    <p:sldId id="310" r:id="rId30"/>
    <p:sldId id="322" r:id="rId31"/>
    <p:sldId id="321" r:id="rId32"/>
    <p:sldId id="312" r:id="rId33"/>
    <p:sldId id="313" r:id="rId34"/>
    <p:sldId id="324" r:id="rId35"/>
    <p:sldId id="325" r:id="rId36"/>
    <p:sldId id="316" r:id="rId37"/>
    <p:sldId id="323" r:id="rId38"/>
    <p:sldId id="299" r:id="rId39"/>
    <p:sldId id="300" r:id="rId40"/>
    <p:sldId id="301" r:id="rId41"/>
    <p:sldId id="318" r:id="rId42"/>
    <p:sldId id="305" r:id="rId43"/>
    <p:sldId id="306" r:id="rId44"/>
    <p:sldId id="307" r:id="rId45"/>
    <p:sldId id="319" r:id="rId46"/>
    <p:sldId id="309" r:id="rId47"/>
    <p:sldId id="320" r:id="rId48"/>
    <p:sldId id="308" r:id="rId49"/>
  </p:sldIdLst>
  <p:sldSz cx="9144000" cy="6858000" type="screen4x3"/>
  <p:notesSz cx="7086600" cy="9372600"/>
  <p:defaultTextStyle>
    <a:defPPr>
      <a:defRPr lang="en-GB"/>
    </a:defPPr>
    <a:lvl1pPr algn="l" defTabSz="457200" rtl="0" fontAlgn="base">
      <a:lnSpc>
        <a:spcPct val="74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defTabSz="457200" rtl="0" fontAlgn="base">
      <a:lnSpc>
        <a:spcPct val="74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defTabSz="457200" rtl="0" fontAlgn="base">
      <a:lnSpc>
        <a:spcPct val="74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defTabSz="457200" rtl="0" fontAlgn="base">
      <a:lnSpc>
        <a:spcPct val="74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defTabSz="457200" rtl="0" fontAlgn="base">
      <a:lnSpc>
        <a:spcPct val="74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66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04" y="102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1" cy="468630"/>
          </a:xfrm>
          <a:prstGeom prst="rect">
            <a:avLst/>
          </a:prstGeom>
        </p:spPr>
        <p:txBody>
          <a:bodyPr vert="horz" lIns="94041" tIns="47021" rIns="94041" bIns="470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2" y="0"/>
            <a:ext cx="3070861" cy="468630"/>
          </a:xfrm>
          <a:prstGeom prst="rect">
            <a:avLst/>
          </a:prstGeom>
        </p:spPr>
        <p:txBody>
          <a:bodyPr vert="horz" lIns="94041" tIns="47021" rIns="94041" bIns="47021" rtlCol="0"/>
          <a:lstStyle>
            <a:lvl1pPr algn="r">
              <a:defRPr sz="1200"/>
            </a:lvl1pPr>
          </a:lstStyle>
          <a:p>
            <a:fld id="{31FB6A54-9EC2-4EE2-ABB7-659F81BFD4B0}" type="datetimeFigureOut">
              <a:rPr lang="en-US" smtClean="0"/>
              <a:pPr/>
              <a:t>03/07/2016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2344"/>
            <a:ext cx="3070861" cy="468630"/>
          </a:xfrm>
          <a:prstGeom prst="rect">
            <a:avLst/>
          </a:prstGeom>
        </p:spPr>
        <p:txBody>
          <a:bodyPr vert="horz" lIns="94041" tIns="47021" rIns="94041" bIns="470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2" y="8902344"/>
            <a:ext cx="3070861" cy="468630"/>
          </a:xfrm>
          <a:prstGeom prst="rect">
            <a:avLst/>
          </a:prstGeom>
        </p:spPr>
        <p:txBody>
          <a:bodyPr vert="horz" lIns="94041" tIns="47021" rIns="94041" bIns="47021" rtlCol="0" anchor="b"/>
          <a:lstStyle>
            <a:lvl1pPr algn="r">
              <a:defRPr sz="1200"/>
            </a:lvl1pPr>
          </a:lstStyle>
          <a:p>
            <a:fld id="{B4B924DD-F163-472B-AA38-5A5CE4693D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5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3" y="3"/>
            <a:ext cx="3061017" cy="467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60" tIns="48130" rIns="92560" bIns="4813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44492" algn="l"/>
                <a:tab pos="1488983" algn="l"/>
                <a:tab pos="2233475" algn="l"/>
                <a:tab pos="2977965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015742" y="3"/>
            <a:ext cx="3061017" cy="467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60" tIns="48130" rIns="92560" bIns="4813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44492" algn="l"/>
                <a:tab pos="1488983" algn="l"/>
                <a:tab pos="2233475" algn="l"/>
                <a:tab pos="2977965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5388" y="701675"/>
            <a:ext cx="46863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6998" cy="4216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60" tIns="48130" rIns="92560" bIns="4813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" y="8903972"/>
            <a:ext cx="3061017" cy="467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60" tIns="48130" rIns="92560" bIns="4813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44492" algn="l"/>
                <a:tab pos="1488983" algn="l"/>
                <a:tab pos="2233475" algn="l"/>
                <a:tab pos="2977965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015742" y="8903972"/>
            <a:ext cx="3061017" cy="467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60" tIns="48130" rIns="92560" bIns="4813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44492" algn="l"/>
                <a:tab pos="1488983" algn="l"/>
                <a:tab pos="2233475" algn="l"/>
                <a:tab pos="2977965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fld id="{7DDCC154-8A33-4591-AD72-3CF67E93AEB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509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DAC42-BE2A-4203-B691-26F96D3E3E8B}" type="slidenum">
              <a:rPr lang="en-GB"/>
              <a:pPr/>
              <a:t>1</a:t>
            </a:fld>
            <a:endParaRPr lang="en-GB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6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E37DBB-592D-45D2-BBC6-5237FFE55E1E}" type="slidenum">
              <a:rPr lang="en-GB"/>
              <a:pPr/>
              <a:t>10</a:t>
            </a:fld>
            <a:endParaRPr lang="en-GB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65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1C8C15-946F-4DC9-87CA-751E9D14CB62}" type="slidenum">
              <a:rPr lang="en-GB"/>
              <a:pPr/>
              <a:t>11</a:t>
            </a:fld>
            <a:endParaRPr lang="en-GB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6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8A6055-AEFD-4C2A-A9AB-EA9372841931}" type="slidenum">
              <a:rPr lang="en-GB"/>
              <a:pPr/>
              <a:t>12</a:t>
            </a:fld>
            <a:endParaRPr lang="en-GB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6D087A-35E3-4572-9D27-FC6B71148C4B}" type="slidenum">
              <a:rPr lang="en-GB"/>
              <a:pPr/>
              <a:t>13</a:t>
            </a:fld>
            <a:endParaRPr lang="en-GB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1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F3BB7-21B5-40F7-BDAD-7F1741172B9E}" type="slidenum">
              <a:rPr lang="en-GB"/>
              <a:pPr/>
              <a:t>14</a:t>
            </a:fld>
            <a:endParaRPr lang="en-GB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6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906B01-BEAB-45E3-8CE6-6C90A6866C95}" type="slidenum">
              <a:rPr lang="en-GB"/>
              <a:pPr/>
              <a:t>15</a:t>
            </a:fld>
            <a:endParaRPr lang="en-GB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28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CEB378-F585-4053-BF70-BEB7C0C437EA}" type="slidenum">
              <a:rPr lang="en-GB"/>
              <a:pPr/>
              <a:t>16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91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CEB378-F585-4053-BF70-BEB7C0C437EA}" type="slidenum">
              <a:rPr lang="en-GB"/>
              <a:pPr/>
              <a:t>17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83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FB080-13E4-4EDA-AB52-F9C8F0ACAAE2}" type="slidenum">
              <a:rPr lang="en-GB"/>
              <a:pPr/>
              <a:t>18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5"/>
            <a:ext cx="5188638" cy="42274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9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FB080-13E4-4EDA-AB52-F9C8F0ACAAE2}" type="slidenum">
              <a:rPr lang="en-GB"/>
              <a:pPr/>
              <a:t>19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5"/>
            <a:ext cx="5188638" cy="42274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CC476D-888C-43DC-862C-8337D0A474E4}" type="slidenum">
              <a:rPr lang="en-GB"/>
              <a:pPr/>
              <a:t>2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8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F75155-120A-4D7C-BAA9-18A407575365}" type="slidenum">
              <a:rPr lang="en-GB"/>
              <a:pPr/>
              <a:t>20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0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04289-003A-4F85-B32E-B256E2DE28E9}" type="slidenum">
              <a:rPr lang="en-GB"/>
              <a:pPr/>
              <a:t>21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5"/>
            <a:ext cx="5188638" cy="42274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3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14198B-436E-41D1-BA42-0836D5A6CD01}" type="slidenum">
              <a:rPr lang="en-GB"/>
              <a:pPr/>
              <a:t>22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78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068A22-5B86-4315-9071-C27625088CC0}" type="slidenum">
              <a:rPr lang="en-GB"/>
              <a:pPr/>
              <a:t>23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5"/>
            <a:ext cx="5188638" cy="42274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8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E0ED9B-095E-40A5-8DC1-241EAD6E0C6B}" type="slidenum">
              <a:rPr lang="en-GB"/>
              <a:pPr/>
              <a:t>24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5"/>
            <a:ext cx="5188638" cy="42274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7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24CAF4-A241-4079-9D3D-D5F28F6070D9}" type="slidenum">
              <a:rPr lang="en-GB"/>
              <a:pPr/>
              <a:t>25</a:t>
            </a:fld>
            <a:endParaRPr lang="en-GB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5"/>
            <a:ext cx="5188638" cy="42274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5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3B6250-40B0-4F93-901A-7C09072A1E5E}" type="slidenum">
              <a:rPr lang="en-GB"/>
              <a:pPr/>
              <a:t>26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5"/>
            <a:ext cx="5188638" cy="42274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A38C9D-F3EC-46A4-8C04-3D2594DE1328}" type="slidenum">
              <a:rPr lang="en-GB"/>
              <a:pPr/>
              <a:t>27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5"/>
            <a:ext cx="5188638" cy="42274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05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874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1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B733A3-C1F8-4846-A633-D250CEEE321F}" type="slidenum">
              <a:rPr lang="en-GB"/>
              <a:pPr/>
              <a:t>3</a:t>
            </a:fld>
            <a:endParaRPr lang="en-GB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333500" y="698768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5"/>
            <a:ext cx="5188638" cy="42274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9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59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96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44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90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77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836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15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31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359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0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A7D839-1983-4E79-8236-B851BD90C795}" type="slidenum">
              <a:rPr lang="en-GB"/>
              <a:pPr/>
              <a:t>4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501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96840" cy="421767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2560" tIns="48130" rIns="92560" bIns="48130"/>
          <a:lstStyle/>
          <a:p>
            <a:pPr>
              <a:spcBef>
                <a:spcPts val="463"/>
              </a:spcBef>
              <a:tabLst>
                <a:tab pos="0" algn="l"/>
                <a:tab pos="470205" algn="l"/>
                <a:tab pos="940410" algn="l"/>
                <a:tab pos="1410615" algn="l"/>
                <a:tab pos="1880821" algn="l"/>
                <a:tab pos="2351025" algn="l"/>
                <a:tab pos="2821231" algn="l"/>
                <a:tab pos="3291435" algn="l"/>
                <a:tab pos="3761640" algn="l"/>
                <a:tab pos="4231846" algn="l"/>
                <a:tab pos="4702050" algn="l"/>
                <a:tab pos="5172256" algn="l"/>
                <a:tab pos="5642461" algn="l"/>
                <a:tab pos="6112666" algn="l"/>
                <a:tab pos="6582871" algn="l"/>
                <a:tab pos="7053076" algn="l"/>
                <a:tab pos="7523281" algn="l"/>
                <a:tab pos="7993486" algn="l"/>
                <a:tab pos="8463692" algn="l"/>
                <a:tab pos="8933896" algn="l"/>
                <a:tab pos="9404101" algn="l"/>
              </a:tabLst>
            </a:pPr>
            <a:r>
              <a:rPr lang="en-GB" dirty="0">
                <a:ea typeface="Lucida Sans Unicode" charset="0"/>
                <a:cs typeface="Lucida Sans Unicode" charset="0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249465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831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22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052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769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255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458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69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160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DCC154-8A33-4591-AD72-3CF67E93AEB1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6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03A208-47CB-4227-88AB-81501A3F6A6B}" type="slidenum">
              <a:rPr lang="en-GB"/>
              <a:pPr/>
              <a:t>5</a:t>
            </a:fld>
            <a:endParaRPr lang="en-GB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9BD3B5-0365-4ECD-8248-A2C6B2FF06B6}" type="slidenum">
              <a:rPr lang="en-GB"/>
              <a:pPr/>
              <a:t>6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8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5BD8E-3E8F-47B1-BFD7-2102E8C11C33}" type="slidenum">
              <a:rPr lang="en-GB"/>
              <a:pPr/>
              <a:t>7</a:t>
            </a:fld>
            <a:endParaRPr lang="en-GB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55E289-2BC9-4BB2-A2EE-FCE1783769B4}" type="slidenum">
              <a:rPr lang="en-GB"/>
              <a:pPr/>
              <a:t>8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4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DDFB07-7458-4D53-BC28-1F0181FE1B6B}" type="slidenum">
              <a:rPr lang="en-GB"/>
              <a:pPr/>
              <a:t>9</a:t>
            </a:fld>
            <a:endParaRPr lang="en-GB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81101" y="702946"/>
            <a:ext cx="4724400" cy="3514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041" tIns="47021" rIns="94041" bIns="47021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881" y="4451986"/>
            <a:ext cx="5188638" cy="42176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0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lvl="1"/>
            <a:fld id="{8B2D1EBF-2398-44AB-A318-CD79E819C913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1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12F468D-5A59-46FF-A17B-E121B38C4877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6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ED816B1-1277-40D7-8F3C-304ABB39CBB6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1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71488"/>
            <a:ext cx="7762875" cy="1423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7215188" y="6442075"/>
            <a:ext cx="1895475" cy="3714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1295400" y="6365875"/>
            <a:ext cx="4257675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2010-2016 Holbrook Enterprises, Inc.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199313" y="6148388"/>
            <a:ext cx="1895475" cy="37465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F8E3FCAE-51FB-4256-BAED-1B11D6D0CABF}" type="slidenum">
              <a:rPr lang="en-GB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3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 lvl="1"/>
            <a:fld id="{9C0FDDD7-5E9F-41E8-A903-451F96E126CA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56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43319A5-9668-4C1C-92BF-18A97EC8ECC8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9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22B77C3-D79F-478D-BE0B-C97BF2FBBEA7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3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E88B67F-58A9-47B3-90FD-A98CF4818B27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8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7B1A82E4-CD80-4EE1-961C-4D7CEF6BD543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9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399FBAB-4312-4E0D-9F3C-E7995BA1357E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1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864BC77-81F9-46C9-B3D0-86E01E0ACBA6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7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1"/>
            <a:fld id="{90C8AF77-EDBD-410D-BB5E-87C3EFECDC89}" type="slidenum">
              <a:rPr lang="en-GB" smtClean="0"/>
              <a:pPr lvl="1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9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cad.com/wik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cad.com/wik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293813" y="7620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err="1" smtClean="0"/>
              <a:t>WireCAD</a:t>
            </a:r>
            <a:r>
              <a:rPr lang="en-GB" dirty="0" smtClean="0"/>
              <a:t> v8 Training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1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667000" y="2057400"/>
            <a:ext cx="6477000" cy="2105025"/>
          </a:xfrm>
          <a:prstGeom prst="rect">
            <a:avLst/>
          </a:prstGeom>
          <a:noFill/>
          <a:ln/>
        </p:spPr>
        <p:txBody>
          <a:bodyPr lIns="92160" tIns="46080" rIns="92160" bIns="46080">
            <a:normAutofit/>
          </a:bodyPr>
          <a:lstStyle/>
          <a:p>
            <a:pPr marL="457200" lvl="1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3200" b="1" i="1" dirty="0" smtClean="0"/>
              <a:t>Fast Track to </a:t>
            </a:r>
          </a:p>
          <a:p>
            <a:pPr marL="457200" lvl="1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3200" b="1" i="1" dirty="0" smtClean="0"/>
              <a:t>Enlightenment,</a:t>
            </a:r>
          </a:p>
          <a:p>
            <a:pPr marL="457200" lvl="1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3200" b="1" i="1" dirty="0" smtClean="0"/>
              <a:t>World Peace and </a:t>
            </a:r>
          </a:p>
          <a:p>
            <a:pPr marL="457200" lvl="1" indent="0"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3200" b="1" i="1" dirty="0" smtClean="0"/>
              <a:t>General “Real Guy”-</a:t>
            </a:r>
            <a:r>
              <a:rPr lang="en-GB" sz="3200" b="1" i="1" dirty="0" err="1" smtClean="0"/>
              <a:t>ness</a:t>
            </a:r>
            <a:endParaRPr lang="en-GB" sz="3200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Installation Pictures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76D1CAB-D7DD-4B33-8507-3E1138D8B710}" type="slidenum">
              <a:rPr lang="en-GB" smtClean="0"/>
              <a:pPr lvl="1"/>
              <a:t>10</a:t>
            </a:fld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6400800"/>
            <a:ext cx="30876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1000" dirty="0">
                <a:solidFill>
                  <a:srgbClr val="FFFFFF"/>
                </a:solidFill>
                <a:cs typeface="Times New Roman" pitchFamily="16" charset="0"/>
              </a:rPr>
              <a:t>© </a:t>
            </a:r>
            <a:r>
              <a:rPr lang="en-GB" sz="10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2010 </a:t>
            </a:r>
            <a:r>
              <a:rPr lang="en-GB" sz="10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Holbrook Enterprises, Inc. All Rights Reserved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524000"/>
            <a:ext cx="5105400" cy="38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System Drawings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76D1CAB-D7DD-4B33-8507-3E1138D8B710}" type="slidenum">
              <a:rPr lang="en-GB" smtClean="0"/>
              <a:pPr lvl="1"/>
              <a:t>11</a:t>
            </a:fld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1752600"/>
            <a:ext cx="6858000" cy="4143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System Databases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1B3E4EBB-CD7C-4C2B-BFA4-5DD24A8718B2}" type="slidenum">
              <a:rPr lang="en-GB"/>
              <a:pPr lvl="1"/>
              <a:t>12</a:t>
            </a:fld>
            <a:endParaRPr lang="en-GB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9200" y="1676400"/>
            <a:ext cx="6858000" cy="4143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System Reports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4A280FF-90A2-4E61-9213-77C74739BCC3}" type="slidenum">
              <a:rPr lang="en-GB"/>
              <a:pPr lvl="1"/>
              <a:t>13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9200" y="1752600"/>
            <a:ext cx="6819900" cy="412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File Based vs. Database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C57F7B2-CDBD-4897-B619-D58AD1151627}" type="slidenum">
              <a:rPr lang="en-GB"/>
              <a:pPr lvl="1"/>
              <a:t>14</a:t>
            </a:fld>
            <a:endParaRPr lang="en-GB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8458200" cy="247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File based documentation relies on a single file or series of files to present data representing system documentation. Examples: Visio, AutoCAD, Excel.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Database based documentation provides a central repository for all of the data in the collection. Examples: Access, </a:t>
            </a:r>
            <a:r>
              <a:rPr lang="en-GB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Foxpro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, SQL Server.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4343400"/>
            <a:ext cx="8153400" cy="156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2250"/>
              </a:spcBef>
              <a:buClr>
                <a:srgbClr val="FFCC66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solidFill>
                  <a:schemeClr val="accent3"/>
                </a:solidFill>
                <a:ea typeface="Lucida Sans Unicode" charset="0"/>
                <a:cs typeface="Lucida Sans Unicode" charset="0"/>
              </a:rPr>
              <a:t>Enter </a:t>
            </a:r>
            <a:r>
              <a:rPr lang="en-GB" sz="3600" dirty="0" err="1">
                <a:solidFill>
                  <a:schemeClr val="accent3"/>
                </a:solidFill>
                <a:ea typeface="Lucida Sans Unicode" charset="0"/>
                <a:cs typeface="Lucida Sans Unicode" charset="0"/>
              </a:rPr>
              <a:t>WireCAD</a:t>
            </a:r>
            <a:r>
              <a:rPr lang="en-GB" sz="3600" dirty="0">
                <a:solidFill>
                  <a:schemeClr val="accent3"/>
                </a:solidFill>
                <a:ea typeface="Lucida Sans Unicode" charset="0"/>
                <a:cs typeface="Lucida Sans Unicode" charset="0"/>
              </a:rPr>
              <a:t> - A Marriage of the Two.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CC66"/>
              </a:buClr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accent3"/>
                </a:solidFill>
                <a:ea typeface="Lucida Sans Unicode" charset="0"/>
                <a:cs typeface="Lucida Sans Unicode" charset="0"/>
              </a:rPr>
              <a:t>Allows the presentation capabilities of the file based approach and the centralization of the database approach.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80375" cy="6858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File Based vs. </a:t>
            </a:r>
            <a:r>
              <a:rPr lang="en-GB" dirty="0" err="1"/>
              <a:t>WireCAD</a:t>
            </a:r>
            <a:r>
              <a:rPr lang="en-GB" dirty="0"/>
              <a:t> 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4CF21AD-B90B-4296-B94C-09661CAA3BB4}" type="slidenum">
              <a:rPr lang="en-GB"/>
              <a:pPr lvl="1"/>
              <a:t>15</a:t>
            </a:fld>
            <a:endParaRPr lang="en-GB"/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533400" y="1143000"/>
            <a:ext cx="7924800" cy="4724400"/>
            <a:chOff x="336" y="864"/>
            <a:chExt cx="4992" cy="3172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2832" y="3358"/>
              <a:ext cx="2496" cy="6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Easy to </a:t>
              </a:r>
              <a:r>
                <a:rPr lang="en-GB" i="1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control</a:t>
              </a:r>
              <a:r>
                <a:rPr lang="en-GB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 duplication of system identifiers and cable numbers</a:t>
              </a:r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336" y="3358"/>
              <a:ext cx="2496" cy="6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Easy to erroneously duplicate system identifiers and cable numbers</a:t>
              </a:r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2832" y="2887"/>
              <a:ext cx="2496" cy="4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Cable numbers can be orphaned causing errors</a:t>
              </a:r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336" y="2887"/>
              <a:ext cx="2496" cy="4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832" y="2416"/>
              <a:ext cx="2496" cy="4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Data is already aggregated and can easily be reported on.</a:t>
              </a: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36" y="2416"/>
              <a:ext cx="2496" cy="4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Difficult to aggregate data for reporting</a:t>
              </a: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2832" y="1945"/>
              <a:ext cx="2496" cy="4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Allows Global Error Checking</a:t>
              </a: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336" y="1945"/>
              <a:ext cx="2496" cy="4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Cannot Perform Global Error Checking</a:t>
              </a: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2832" y="1267"/>
              <a:ext cx="2496" cy="6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Cable numbers and system names are available to other drawings</a:t>
              </a: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336" y="1267"/>
              <a:ext cx="2496" cy="6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Cable numbers and system names are available only to the file</a:t>
              </a: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2832" y="864"/>
              <a:ext cx="2496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4000" dirty="0" err="1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WireCAD</a:t>
              </a:r>
              <a:endParaRPr lang="en-GB" sz="4000" dirty="0">
                <a:solidFill>
                  <a:schemeClr val="tx1"/>
                </a:solidFill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336" y="864"/>
              <a:ext cx="2496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FFCC66"/>
                </a:buClr>
                <a:buSzPct val="75000"/>
                <a:buFont typeface="Wingdings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4000" dirty="0">
                  <a:solidFill>
                    <a:schemeClr val="tx1"/>
                  </a:solidFill>
                  <a:ea typeface="Lucida Sans Unicode" charset="0"/>
                  <a:cs typeface="Lucida Sans Unicode" charset="0"/>
                </a:rPr>
                <a:t>File Based </a:t>
              </a:r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336" y="864"/>
              <a:ext cx="4992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336" y="1267"/>
              <a:ext cx="4992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336" y="1945"/>
              <a:ext cx="4992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336" y="2416"/>
              <a:ext cx="4992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336" y="2887"/>
              <a:ext cx="4992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336" y="4036"/>
              <a:ext cx="4992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>
              <a:off x="336" y="864"/>
              <a:ext cx="1" cy="317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2832" y="864"/>
              <a:ext cx="1" cy="317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5328" y="864"/>
              <a:ext cx="1" cy="317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336" y="3358"/>
              <a:ext cx="4992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562600" y="609600"/>
            <a:ext cx="3048000" cy="510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Current Project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1" y="0"/>
            <a:ext cx="52578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Concept</a:t>
            </a: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B4E469D-6F21-492F-B724-55A0181D92A2}" type="slidenum">
              <a:rPr lang="en-GB"/>
              <a:pPr lvl="1"/>
              <a:t>16</a:t>
            </a:fld>
            <a:endParaRPr lang="en-GB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990600" y="1524000"/>
            <a:ext cx="1676400" cy="1143000"/>
          </a:xfrm>
          <a:prstGeom prst="can">
            <a:avLst>
              <a:gd name="adj" fmla="val 18253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Global 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Databases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6600" y="1600200"/>
            <a:ext cx="1828800" cy="1104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71600" y="4343400"/>
            <a:ext cx="2044184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09800" y="4648200"/>
            <a:ext cx="2044184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71800" y="4876800"/>
            <a:ext cx="2044184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838200" y="3581400"/>
            <a:ext cx="2895600" cy="46384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4428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Report Engine</a:t>
            </a: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2286000" y="5257800"/>
            <a:ext cx="1588" cy="15240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2209800" y="4114800"/>
            <a:ext cx="1588" cy="15240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5867400" y="3429000"/>
            <a:ext cx="2514600" cy="914400"/>
          </a:xfrm>
          <a:prstGeom prst="can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FF0033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Project Database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 flipV="1">
            <a:off x="2667000" y="2133600"/>
            <a:ext cx="609600" cy="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819400" y="1219200"/>
            <a:ext cx="2531462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Equipment Library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43600" y="1447800"/>
            <a:ext cx="2070470" cy="1371600"/>
            <a:chOff x="5943600" y="1219200"/>
            <a:chExt cx="2070470" cy="1371600"/>
          </a:xfrm>
        </p:grpSpPr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943600" y="1219200"/>
              <a:ext cx="1765670" cy="1066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096000" y="1371600"/>
              <a:ext cx="1765670" cy="1066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248400" y="1524000"/>
              <a:ext cx="1765670" cy="1066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7086600" y="2590800"/>
            <a:ext cx="0" cy="83820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>
            <a:off x="1828800" y="2667000"/>
            <a:ext cx="0" cy="91440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5105400" y="2133600"/>
            <a:ext cx="762000" cy="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 flipH="1">
            <a:off x="3810000" y="3810000"/>
            <a:ext cx="1981200" cy="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838200" y="1143000"/>
            <a:ext cx="7772400" cy="457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Current Project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Concept</a:t>
            </a: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B4E469D-6F21-492F-B724-55A0181D92A2}" type="slidenum">
              <a:rPr lang="en-GB"/>
              <a:pPr lvl="1"/>
              <a:t>17</a:t>
            </a:fld>
            <a:endParaRPr lang="en-GB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2286000" y="5257800"/>
            <a:ext cx="1588" cy="15240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1219200" y="2057400"/>
            <a:ext cx="4114800" cy="3505200"/>
          </a:xfrm>
          <a:prstGeom prst="can">
            <a:avLst>
              <a:gd name="adj" fmla="val 8133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0000" tIns="46800" rIns="90000" bIns="4680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FF0033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Project Database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96000" y="2438400"/>
            <a:ext cx="2070470" cy="1371600"/>
            <a:chOff x="5943600" y="1219200"/>
            <a:chExt cx="2070470" cy="1371600"/>
          </a:xfrm>
        </p:grpSpPr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943600" y="1219200"/>
              <a:ext cx="1765670" cy="1066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096000" y="1371600"/>
              <a:ext cx="1765670" cy="1066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248400" y="1524000"/>
              <a:ext cx="1765670" cy="1066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2557" name="Line 29"/>
          <p:cNvSpPr>
            <a:spLocks noChangeShapeType="1"/>
          </p:cNvSpPr>
          <p:nvPr/>
        </p:nvSpPr>
        <p:spPr bwMode="auto">
          <a:xfrm flipH="1">
            <a:off x="5105400" y="3733800"/>
            <a:ext cx="1219200" cy="685800"/>
          </a:xfrm>
          <a:prstGeom prst="line">
            <a:avLst/>
          </a:prstGeom>
          <a:ln w="539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 flipH="1">
            <a:off x="5105400" y="3352800"/>
            <a:ext cx="990600" cy="0"/>
          </a:xfrm>
          <a:prstGeom prst="line">
            <a:avLst/>
          </a:prstGeom>
          <a:ln w="4762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2590800" y="4191000"/>
            <a:ext cx="2514600" cy="1219200"/>
          </a:xfrm>
          <a:prstGeom prst="can">
            <a:avLst>
              <a:gd name="adj" fmla="val 20482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FF0033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FF0033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Cables Table</a:t>
            </a:r>
          </a:p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FF0033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(bidirectional connection to drawings)</a:t>
            </a:r>
            <a:endParaRPr lang="en-GB" sz="1200" dirty="0" smtClean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FF0033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2590800" y="2895600"/>
            <a:ext cx="2514600" cy="1066800"/>
          </a:xfrm>
          <a:prstGeom prst="can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FF0033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Equipment List</a:t>
            </a:r>
          </a:p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FF0033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(bidirectional connection to drawings)</a:t>
            </a:r>
            <a:endParaRPr lang="en-GB" sz="1200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  <a:ln/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Global Database </a:t>
            </a:r>
            <a:r>
              <a:rPr lang="en-GB" sz="2400" dirty="0" smtClean="0"/>
              <a:t>(</a:t>
            </a:r>
            <a:r>
              <a:rPr lang="en-GB" sz="2800" dirty="0" smtClean="0"/>
              <a:t>WireCADGlobalEquipment.vdb3) VISTADB</a:t>
            </a:r>
            <a:br>
              <a:rPr lang="en-GB" sz="2800" dirty="0" smtClean="0"/>
            </a:br>
            <a:r>
              <a:rPr lang="en-GB" sz="2400" dirty="0" smtClean="0"/>
              <a:t>(</a:t>
            </a:r>
            <a:r>
              <a:rPr lang="en-GB" sz="2800" dirty="0" smtClean="0"/>
              <a:t>WireCAD_Global_Equipment.mdf) SQL</a:t>
            </a:r>
            <a:endParaRPr lang="en-GB" sz="28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9A4EF9B-D4FF-4B1E-AF84-23CC2DE1FB4A}" type="slidenum">
              <a:rPr lang="en-GB"/>
              <a:pPr lvl="1"/>
              <a:t>18</a:t>
            </a:fld>
            <a:endParaRPr lang="en-GB"/>
          </a:p>
        </p:txBody>
      </p:sp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1219200" y="2819400"/>
            <a:ext cx="1828800" cy="2133600"/>
          </a:xfrm>
          <a:prstGeom prst="can">
            <a:avLst>
              <a:gd name="adj" fmla="val 12342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Global 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Database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273550" y="2438400"/>
            <a:ext cx="2279650" cy="3021013"/>
          </a:xfrm>
          <a:prstGeom prst="rect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Equipment</a:t>
            </a:r>
          </a:p>
          <a:p>
            <a:pPr lvl="1"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Inputs</a:t>
            </a:r>
          </a:p>
          <a:p>
            <a:pPr lvl="1"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Outputs</a:t>
            </a: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Manufacturers</a:t>
            </a: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Signal Types</a:t>
            </a: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Connectors</a:t>
            </a: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Cable Types</a:t>
            </a: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Industry Sectors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048000" y="3962400"/>
            <a:ext cx="1219200" cy="1588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  <a:ln/>
        </p:spPr>
        <p:txBody>
          <a:bodyPr>
            <a:normAutofit fontScale="90000"/>
          </a:bodyPr>
          <a:lstStyle/>
          <a:p>
            <a:pPr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Project </a:t>
            </a:r>
            <a:r>
              <a:rPr lang="en-GB" dirty="0"/>
              <a:t>Database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(</a:t>
            </a:r>
            <a:r>
              <a:rPr lang="en-GB" sz="2800" dirty="0" smtClean="0"/>
              <a:t>YourProjectName.vdb3) VISTADB</a:t>
            </a:r>
            <a:br>
              <a:rPr lang="en-GB" sz="2800" dirty="0" smtClean="0"/>
            </a:br>
            <a:r>
              <a:rPr lang="en-GB" sz="2400" dirty="0" smtClean="0"/>
              <a:t>(</a:t>
            </a:r>
            <a:r>
              <a:rPr lang="en-GB" sz="2800" dirty="0" smtClean="0"/>
              <a:t>YourProjectName.mdf) SQL*</a:t>
            </a:r>
            <a:endParaRPr lang="en-GB" sz="28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9A4EF9B-D4FF-4B1E-AF84-23CC2DE1FB4A}" type="slidenum">
              <a:rPr lang="en-GB"/>
              <a:pPr lvl="1"/>
              <a:t>19</a:t>
            </a:fld>
            <a:endParaRPr lang="en-GB"/>
          </a:p>
        </p:txBody>
      </p:sp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1219200" y="2819400"/>
            <a:ext cx="1828800" cy="2133600"/>
          </a:xfrm>
          <a:prstGeom prst="can">
            <a:avLst>
              <a:gd name="adj" fmla="val 12342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Project </a:t>
            </a: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Database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273550" y="2438400"/>
            <a:ext cx="3774088" cy="3049169"/>
          </a:xfrm>
          <a:prstGeom prst="rect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Equipment List (</a:t>
            </a:r>
            <a:r>
              <a:rPr lang="en-GB" dirty="0" err="1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SysNames</a:t>
            </a: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)</a:t>
            </a: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Cables</a:t>
            </a:r>
            <a:endParaRPr lang="en-GB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Locations</a:t>
            </a:r>
            <a:endParaRPr lang="en-GB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Named Paths</a:t>
            </a: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Backbones (ENT only)</a:t>
            </a: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Circuits (ENT only)</a:t>
            </a:r>
            <a:endParaRPr lang="en-GB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Drawings</a:t>
            </a:r>
          </a:p>
          <a:p>
            <a:pPr>
              <a:lnSpc>
                <a:spcPct val="100000"/>
              </a:lnSpc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Discrepancies</a:t>
            </a:r>
            <a:endParaRPr lang="en-GB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048000" y="3962400"/>
            <a:ext cx="1219200" cy="1588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638800"/>
            <a:ext cx="79248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*SQL database names cannot begin with numbers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Remember!!!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82625" y="1981200"/>
            <a:ext cx="7772400" cy="41148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The </a:t>
            </a:r>
            <a:r>
              <a:rPr lang="en-GB" sz="8800" dirty="0"/>
              <a:t>F1</a:t>
            </a:r>
            <a:r>
              <a:rPr lang="en-GB" dirty="0"/>
              <a:t> key opens the on-line help file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Also check out the WireCAD wiki @ </a:t>
            </a:r>
            <a:r>
              <a:rPr lang="en-GB" dirty="0" smtClean="0">
                <a:hlinkClick r:id="rId3"/>
              </a:rPr>
              <a:t>www.wirecad.com/wiki</a:t>
            </a:r>
            <a:r>
              <a:rPr lang="en-GB" dirty="0" smtClean="0"/>
              <a:t> or from within WireCAD click Help&gt;WireCAD wiki.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76D1CAB-D7DD-4B33-8507-3E1138D8B710}" type="slidenum">
              <a:rPr lang="en-GB" smtClean="0"/>
              <a:pPr lvl="1"/>
              <a:t>2</a:t>
            </a:fld>
            <a:endParaRPr lang="en-GB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Remember!!!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682625" y="1981200"/>
            <a:ext cx="7772400" cy="41148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The </a:t>
            </a:r>
            <a:r>
              <a:rPr lang="en-GB" sz="8800" dirty="0"/>
              <a:t>F1</a:t>
            </a:r>
            <a:r>
              <a:rPr lang="en-GB" dirty="0"/>
              <a:t> key opens the on-line help file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Also check out the WireCAD wiki @ </a:t>
            </a:r>
            <a:r>
              <a:rPr lang="en-GB" dirty="0" smtClean="0">
                <a:hlinkClick r:id="rId3"/>
              </a:rPr>
              <a:t>www.wirecad.com/wiki</a:t>
            </a:r>
            <a:r>
              <a:rPr lang="en-GB" dirty="0" smtClean="0"/>
              <a:t> or from within WireCAD click Help&gt;WireCAD wiki.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AB33BD3-B084-428A-9810-DC7B61094966}" type="slidenum">
              <a:rPr lang="en-GB"/>
              <a:pPr lvl="1"/>
              <a:t>20</a:t>
            </a:fld>
            <a:endParaRPr lang="en-GB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209800" y="2362200"/>
            <a:ext cx="381000" cy="1676400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457200" y="2057400"/>
            <a:ext cx="1828800" cy="1371600"/>
          </a:xfrm>
          <a:prstGeom prst="can">
            <a:avLst>
              <a:gd name="adj" fmla="val 10579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Global 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Databases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057400" y="4029075"/>
            <a:ext cx="533400" cy="619125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Report File Concept *</a:t>
            </a:r>
            <a:r>
              <a:rPr lang="en-GB" sz="2400" dirty="0"/>
              <a:t>.</a:t>
            </a:r>
            <a:r>
              <a:rPr lang="en-GB" sz="2400" dirty="0" err="1" smtClean="0"/>
              <a:t>repx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7E443C45-0CC5-4225-AFE7-3362DCDED3F1}" type="slidenum">
              <a:rPr lang="en-GB"/>
              <a:pPr lvl="1"/>
              <a:t>21</a:t>
            </a:fld>
            <a:endParaRPr lang="en-GB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57200" y="3733800"/>
            <a:ext cx="1828800" cy="1371600"/>
          </a:xfrm>
          <a:prstGeom prst="can">
            <a:avLst>
              <a:gd name="adj" fmla="val 10579"/>
            </a:avLst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Project 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Databases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590800" y="2133600"/>
            <a:ext cx="2286000" cy="3352800"/>
          </a:xfrm>
          <a:prstGeom prst="flowChartMulti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6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t" anchorCtr="0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*.</a:t>
            </a:r>
            <a:r>
              <a:rPr lang="en-GB" dirty="0" err="1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repx</a:t>
            </a: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05400" y="2584406"/>
            <a:ext cx="3810000" cy="230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876800" y="3733800"/>
            <a:ext cx="228600" cy="1588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057400" y="3124200"/>
            <a:ext cx="3200400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Retrieves and 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formats data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supplied by 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the various 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databases.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6858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CAD Vocabulary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6858000" cy="4724400"/>
          </a:xfrm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Entity – raw drawing component: lines, circles, rectangles, text, images, etc.</a:t>
            </a:r>
          </a:p>
          <a:p>
            <a:pPr>
              <a:lnSpc>
                <a:spcPct val="8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Block, Block, or Block???? </a:t>
            </a:r>
          </a:p>
          <a:p>
            <a:pPr lvl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 </a:t>
            </a:r>
            <a:r>
              <a:rPr lang="en-GB" sz="2000" dirty="0"/>
              <a:t>A grouping of entities that can be inserted at multiple locations in the drawing.</a:t>
            </a:r>
            <a:r>
              <a:rPr lang="en-GB" dirty="0"/>
              <a:t>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 grouping of entities that represent the inputs and outputs for an electronic device.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 grouping of entities that represents a terminal block.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 toddler’s toy.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Insert – An instance of a block </a:t>
            </a:r>
            <a:r>
              <a:rPr lang="en-GB" sz="2800" dirty="0"/>
              <a:t>(sometimes erroneously referred to as a block)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  <a:p>
            <a:pPr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1452779-D48A-4659-8753-D894C0E1F492}" type="slidenum">
              <a:rPr lang="en-GB"/>
              <a:pPr lvl="1"/>
              <a:t>22</a:t>
            </a:fld>
            <a:endParaRPr lang="en-GB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600200"/>
            <a:ext cx="1481138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200400"/>
            <a:ext cx="14795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791200"/>
            <a:ext cx="1447800" cy="65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62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CAD Vocabulary continued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7391400" cy="3962400"/>
          </a:xfrm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Text – raw drawing component: lines, circles, rectangles, text, images, etc</a:t>
            </a:r>
            <a:r>
              <a:rPr lang="en-GB" dirty="0" smtClean="0"/>
              <a:t>.</a:t>
            </a:r>
          </a:p>
          <a:p>
            <a:pPr>
              <a:lnSpc>
                <a:spcPct val="80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8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Attribute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 </a:t>
            </a:r>
            <a:r>
              <a:rPr lang="en-GB" sz="2000" dirty="0"/>
              <a:t>A Tag/Value pair where the Tag represents a descriptor of the data contained in the Value.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Attributes behave differently when added to a Block. When outside a block the Tag string is displayed. After inclusion in a block the Value string is displayed.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Example: An attribute with the Tag set to </a:t>
            </a:r>
            <a:r>
              <a:rPr lang="en-GB" sz="2000" dirty="0" err="1"/>
              <a:t>DoorNo</a:t>
            </a:r>
            <a:r>
              <a:rPr lang="en-GB" sz="2000" dirty="0"/>
              <a:t> and the Value set to 101 will display </a:t>
            </a:r>
            <a:r>
              <a:rPr lang="en-GB" sz="2000" dirty="0" err="1"/>
              <a:t>DoorNo</a:t>
            </a:r>
            <a:r>
              <a:rPr lang="en-GB" sz="2000" dirty="0"/>
              <a:t> until included in a Block. Whereupon the Value, 101, will be displayed.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  <a:p>
            <a:pPr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087B4581-4BF9-4057-A37B-00FDE051B8AA}" type="slidenum">
              <a:rPr lang="en-GB"/>
              <a:pPr lvl="1"/>
              <a:t>23</a:t>
            </a:fld>
            <a:endParaRPr lang="en-GB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895600"/>
            <a:ext cx="1481138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724400"/>
            <a:ext cx="1447800" cy="123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CAD Vocabulary continued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391400" cy="4121150"/>
          </a:xfrm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dirty="0"/>
              <a:t>Jack, Terminal, Pointer </a:t>
            </a:r>
            <a:r>
              <a:rPr lang="en-GB" sz="2400" dirty="0"/>
              <a:t>– Collectively referred to as “Terminals” within </a:t>
            </a:r>
            <a:r>
              <a:rPr lang="en-GB" sz="2400" dirty="0" err="1"/>
              <a:t>WireCAD</a:t>
            </a:r>
            <a:r>
              <a:rPr lang="en-GB" sz="2400" dirty="0"/>
              <a:t>. </a:t>
            </a:r>
            <a:endParaRPr lang="en-GB" sz="24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Note</a:t>
            </a:r>
            <a:r>
              <a:rPr lang="en-GB" sz="2000" dirty="0"/>
              <a:t>: The distinction between each terminal type determines programmatic </a:t>
            </a:r>
            <a:r>
              <a:rPr lang="en-GB" sz="2000" dirty="0" smtClean="0"/>
              <a:t>behaviour. </a:t>
            </a:r>
            <a:r>
              <a:rPr lang="en-GB" sz="2000" dirty="0"/>
              <a:t>For example, inserting a terminal that represents a pointer will cause the program to attempt to link one pointer to another when a pointer is double-clicked</a:t>
            </a:r>
            <a:r>
              <a:rPr lang="en-GB" sz="2000" dirty="0" smtClean="0"/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dirty="0" err="1"/>
              <a:t>SysName</a:t>
            </a:r>
            <a:r>
              <a:rPr lang="en-GB" sz="2400" dirty="0"/>
              <a:t> – </a:t>
            </a:r>
            <a:r>
              <a:rPr lang="en-GB" sz="2400" dirty="0" smtClean="0"/>
              <a:t>Unique system identifier or key field. Format can be defined by user.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dirty="0" err="1"/>
              <a:t>CableNo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smtClean="0"/>
              <a:t>Cable number that uniquely identifies each cable.  Format can be defined by user</a:t>
            </a:r>
            <a:endParaRPr lang="en-GB" sz="2400"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BD0C6FB-7EBC-4E06-A093-695B8E4878C7}" type="slidenum">
              <a:rPr lang="en-GB"/>
              <a:pPr lvl="1"/>
              <a:t>24</a:t>
            </a:fld>
            <a:endParaRPr lang="en-GB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62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Drawing File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3528" y="5883275"/>
            <a:ext cx="457200" cy="365125"/>
          </a:xfrm>
        </p:spPr>
        <p:txBody>
          <a:bodyPr/>
          <a:lstStyle/>
          <a:p>
            <a:pPr lvl="1"/>
            <a:fld id="{E1104F37-991C-4CB0-8A0E-4BFB9184AC9F}" type="slidenum">
              <a:rPr lang="en-GB"/>
              <a:pPr lvl="1"/>
              <a:t>25</a:t>
            </a:fld>
            <a:endParaRPr lang="en-GB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267200" y="685800"/>
            <a:ext cx="1752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33400" y="1905000"/>
            <a:ext cx="2286000" cy="3886200"/>
            <a:chOff x="228600" y="1905000"/>
            <a:chExt cx="2590800" cy="4343400"/>
          </a:xfrm>
        </p:grpSpPr>
        <p:sp>
          <p:nvSpPr>
            <p:cNvPr id="34818" name="Rectangle 2"/>
            <p:cNvSpPr>
              <a:spLocks noChangeArrowheads="1"/>
            </p:cNvSpPr>
            <p:nvPr/>
          </p:nvSpPr>
          <p:spPr bwMode="auto">
            <a:xfrm>
              <a:off x="228600" y="1905000"/>
              <a:ext cx="2514600" cy="43434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9" name="AutoShape 3"/>
            <p:cNvSpPr>
              <a:spLocks noChangeArrowheads="1"/>
            </p:cNvSpPr>
            <p:nvPr/>
          </p:nvSpPr>
          <p:spPr bwMode="auto">
            <a:xfrm>
              <a:off x="838200" y="4800600"/>
              <a:ext cx="1219200" cy="114300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rgbClr val="FFFFFF"/>
                  </a:solidFill>
                  <a:ea typeface="Lucida Sans Unicode" charset="0"/>
                  <a:cs typeface="Lucida Sans Unicode" charset="0"/>
                </a:rPr>
                <a:t>Blocks</a:t>
              </a:r>
            </a:p>
          </p:txBody>
        </p:sp>
        <p:sp>
          <p:nvSpPr>
            <p:cNvPr id="34821" name="AutoShape 5"/>
            <p:cNvSpPr>
              <a:spLocks noChangeArrowheads="1"/>
            </p:cNvSpPr>
            <p:nvPr/>
          </p:nvSpPr>
          <p:spPr bwMode="auto">
            <a:xfrm>
              <a:off x="838200" y="3962400"/>
              <a:ext cx="1219200" cy="114300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rgbClr val="FFFFFF"/>
                  </a:solidFill>
                  <a:ea typeface="Lucida Sans Unicode" charset="0"/>
                  <a:cs typeface="Lucida Sans Unicode" charset="0"/>
                </a:rPr>
                <a:t>Dim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rgbClr val="FFFFFF"/>
                  </a:solidFill>
                  <a:ea typeface="Lucida Sans Unicode" charset="0"/>
                  <a:cs typeface="Lucida Sans Unicode" charset="0"/>
                </a:rPr>
                <a:t>Styles</a:t>
              </a:r>
            </a:p>
          </p:txBody>
        </p:sp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>
              <a:off x="838200" y="3124200"/>
              <a:ext cx="1219200" cy="114300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rgbClr val="FFFFFF"/>
                  </a:solidFill>
                  <a:ea typeface="Lucida Sans Unicode" charset="0"/>
                  <a:cs typeface="Lucida Sans Unicode" charset="0"/>
                </a:rPr>
                <a:t>Layers</a:t>
              </a:r>
            </a:p>
          </p:txBody>
        </p:sp>
        <p:sp>
          <p:nvSpPr>
            <p:cNvPr id="34823" name="AutoShape 7"/>
            <p:cNvSpPr>
              <a:spLocks noChangeArrowheads="1"/>
            </p:cNvSpPr>
            <p:nvPr/>
          </p:nvSpPr>
          <p:spPr bwMode="auto">
            <a:xfrm>
              <a:off x="838200" y="2286000"/>
              <a:ext cx="1219200" cy="1143000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rgbClr val="FFFFFF"/>
                  </a:solidFill>
                  <a:ea typeface="Lucida Sans Unicode" charset="0"/>
                  <a:cs typeface="Lucida Sans Unicode" charset="0"/>
                </a:rPr>
                <a:t>Text 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>
                  <a:solidFill>
                    <a:srgbClr val="FFFFFF"/>
                  </a:solidFill>
                  <a:ea typeface="Lucida Sans Unicode" charset="0"/>
                  <a:cs typeface="Lucida Sans Unicode" charset="0"/>
                </a:rPr>
                <a:t>Styles</a:t>
              </a: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228600" y="1905000"/>
              <a:ext cx="259080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25"/>
                </a:spcBef>
                <a:buClr>
                  <a:srgbClr val="00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Invisible Drawing Tables</a:t>
              </a:r>
            </a:p>
          </p:txBody>
        </p:sp>
      </p:grp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971800" y="1676400"/>
            <a:ext cx="5715000" cy="434340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048000" y="1676400"/>
            <a:ext cx="2590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Visible Drawing Tables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352800" y="2438400"/>
            <a:ext cx="838200" cy="457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4876800" y="2438400"/>
            <a:ext cx="838200" cy="457200"/>
          </a:xfrm>
          <a:prstGeom prst="flowChartDelay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629400" y="2209800"/>
            <a:ext cx="11430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629400" y="2667000"/>
            <a:ext cx="11430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629400" y="3200400"/>
            <a:ext cx="11430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3124200" y="3810000"/>
            <a:ext cx="5410200" cy="1588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3048000" y="3429000"/>
            <a:ext cx="2590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Model Space</a:t>
            </a: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4191000" y="2667000"/>
            <a:ext cx="685800" cy="1588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5638800" y="2514600"/>
            <a:ext cx="533400" cy="1588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V="1">
            <a:off x="6172200" y="2352675"/>
            <a:ext cx="1588" cy="24765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6172200" y="2362200"/>
            <a:ext cx="457200" cy="1588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5715000" y="2667000"/>
            <a:ext cx="457200" cy="1588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6172200" y="2743200"/>
            <a:ext cx="1588" cy="15240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6172200" y="2895600"/>
            <a:ext cx="457200" cy="1588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5638800" y="2895600"/>
            <a:ext cx="304800" cy="1588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5943600" y="2819400"/>
            <a:ext cx="1588" cy="457200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5943600" y="3352800"/>
            <a:ext cx="685800" cy="1588"/>
          </a:xfrm>
          <a:prstGeom prst="line">
            <a:avLst/>
          </a:prstGeom>
          <a:noFill/>
          <a:ln w="126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2971800" y="5638800"/>
            <a:ext cx="2590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Paper Space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3657600" y="3962400"/>
            <a:ext cx="4114800" cy="16764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3733800" y="4038600"/>
            <a:ext cx="3962400" cy="1524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6553200" y="5334000"/>
            <a:ext cx="1219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Drawing Spaces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CCC1D13-AFED-4FBD-8207-56FDCAAB9CC3}" type="slidenum">
              <a:rPr lang="en-GB"/>
              <a:pPr lvl="1"/>
              <a:t>26</a:t>
            </a:fld>
            <a:endParaRPr lang="en-GB" dirty="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7772400" cy="362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The CAD file organizes view into two basic drawing spaces: Model and Paper(2K allows for multiple paper spaces called layouts</a:t>
            </a: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).</a:t>
            </a: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The Model space is where the actual model or drawing is drawn. </a:t>
            </a:r>
            <a:endParaRPr lang="en-GB" dirty="0" smtClean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The Paper space provides opportunity to lay up different views to print.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80375" cy="6096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Drawing Spaces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21403FA-C26B-4233-A4B9-4F1D2ECCF826}" type="slidenum">
              <a:rPr lang="en-GB"/>
              <a:pPr lvl="1"/>
              <a:t>27</a:t>
            </a:fld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4958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524000"/>
            <a:ext cx="44958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524000"/>
            <a:ext cx="4497388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038600" y="1981200"/>
            <a:ext cx="144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3352800"/>
            <a:ext cx="15240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91000" y="4038600"/>
            <a:ext cx="14478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2133600"/>
            <a:ext cx="0" cy="152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28800" y="32766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28800" y="41910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SysName</a:t>
            </a:r>
            <a:r>
              <a:rPr lang="en-US" dirty="0" smtClean="0"/>
              <a:t>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29</a:t>
            </a:fld>
            <a:endParaRPr lang="en-GB"/>
          </a:p>
        </p:txBody>
      </p:sp>
      <p:pic>
        <p:nvPicPr>
          <p:cNvPr id="5" name="Picture 4" descr="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3757809" cy="1371600"/>
          </a:xfrm>
          <a:prstGeom prst="rect">
            <a:avLst/>
          </a:prstGeom>
        </p:spPr>
      </p:pic>
      <p:pic>
        <p:nvPicPr>
          <p:cNvPr id="7" name="Picture 6" descr="be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819400"/>
            <a:ext cx="1651000" cy="3048000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15800433">
            <a:off x="1432563" y="2294981"/>
            <a:ext cx="1269785" cy="1406346"/>
          </a:xfrm>
          <a:prstGeom prst="arc">
            <a:avLst>
              <a:gd name="adj1" fmla="val 16200000"/>
              <a:gd name="adj2" fmla="val 151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1200" y="1981200"/>
            <a:ext cx="16764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4965781">
            <a:off x="293267" y="1750288"/>
            <a:ext cx="4053935" cy="3709295"/>
          </a:xfrm>
          <a:prstGeom prst="arc">
            <a:avLst>
              <a:gd name="adj1" fmla="val 16200000"/>
              <a:gd name="adj2" fmla="val 151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00200" y="1447800"/>
            <a:ext cx="25908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2590800" y="3048000"/>
            <a:ext cx="19812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</a:t>
            </a:r>
            <a:endParaRPr lang="en-US" dirty="0"/>
          </a:p>
        </p:txBody>
      </p:sp>
      <p:sp>
        <p:nvSpPr>
          <p:cNvPr id="13" name="Snip Diagonal Corner Rectangle 12"/>
          <p:cNvSpPr/>
          <p:nvPr/>
        </p:nvSpPr>
        <p:spPr>
          <a:xfrm>
            <a:off x="2590800" y="4038600"/>
            <a:ext cx="19812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</a:t>
            </a:r>
            <a:endParaRPr lang="en-US" dirty="0"/>
          </a:p>
        </p:txBody>
      </p:sp>
      <p:sp>
        <p:nvSpPr>
          <p:cNvPr id="14" name="Snip Diagonal Corner Rectangle 13"/>
          <p:cNvSpPr/>
          <p:nvPr/>
        </p:nvSpPr>
        <p:spPr>
          <a:xfrm>
            <a:off x="5410200" y="3505200"/>
            <a:ext cx="1981200" cy="838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Device</a:t>
            </a:r>
            <a:endParaRPr lang="en-US" dirty="0"/>
          </a:p>
        </p:txBody>
      </p:sp>
      <p:sp>
        <p:nvSpPr>
          <p:cNvPr id="15" name="Snip Diagonal Corner Rectangle 14"/>
          <p:cNvSpPr/>
          <p:nvPr/>
        </p:nvSpPr>
        <p:spPr>
          <a:xfrm>
            <a:off x="5334000" y="1600200"/>
            <a:ext cx="19812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80375" cy="6858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Agenda Day 1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682625" y="1524001"/>
            <a:ext cx="7772400" cy="4343400"/>
          </a:xfrm>
          <a:ln/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5400" dirty="0" smtClean="0"/>
              <a:t>Get all the way through a small 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5400" dirty="0" smtClean="0"/>
              <a:t>one-drawing project, soup to nuts.</a:t>
            </a: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76D1CAB-D7DD-4B33-8507-3E1138D8B710}" type="slidenum">
              <a:rPr lang="en-GB" smtClean="0"/>
              <a:pPr lvl="1"/>
              <a:t>3</a:t>
            </a:fld>
            <a:endParaRPr lang="en-GB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7315200" y="3429000"/>
            <a:ext cx="0" cy="167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352800" y="3505200"/>
            <a:ext cx="0" cy="167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28800" y="32766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28800" y="41910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SysName</a:t>
            </a:r>
            <a:r>
              <a:rPr lang="en-US" dirty="0" smtClean="0"/>
              <a:t> Concept Advanced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30</a:t>
            </a:fld>
            <a:endParaRPr lang="en-GB"/>
          </a:p>
        </p:txBody>
      </p:sp>
      <p:pic>
        <p:nvPicPr>
          <p:cNvPr id="5" name="Picture 4" descr="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3757809" cy="1371600"/>
          </a:xfrm>
          <a:prstGeom prst="rect">
            <a:avLst/>
          </a:prstGeom>
        </p:spPr>
      </p:pic>
      <p:pic>
        <p:nvPicPr>
          <p:cNvPr id="7" name="Picture 6" descr="be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819400"/>
            <a:ext cx="1651000" cy="3048000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15800433">
            <a:off x="1432563" y="2294981"/>
            <a:ext cx="1269785" cy="1406346"/>
          </a:xfrm>
          <a:prstGeom prst="arc">
            <a:avLst>
              <a:gd name="adj1" fmla="val 16200000"/>
              <a:gd name="adj2" fmla="val 151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1200" y="1981200"/>
            <a:ext cx="16764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4965781">
            <a:off x="293267" y="1750288"/>
            <a:ext cx="4053935" cy="3709295"/>
          </a:xfrm>
          <a:prstGeom prst="arc">
            <a:avLst>
              <a:gd name="adj1" fmla="val 16200000"/>
              <a:gd name="adj2" fmla="val 151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00200" y="1447800"/>
            <a:ext cx="25908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2362200" y="3048000"/>
            <a:ext cx="19812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 @ Location A</a:t>
            </a:r>
            <a:endParaRPr lang="en-US" dirty="0"/>
          </a:p>
        </p:txBody>
      </p:sp>
      <p:sp>
        <p:nvSpPr>
          <p:cNvPr id="13" name="Snip Diagonal Corner Rectangle 12"/>
          <p:cNvSpPr/>
          <p:nvPr/>
        </p:nvSpPr>
        <p:spPr>
          <a:xfrm>
            <a:off x="2362200" y="4038600"/>
            <a:ext cx="19812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 @ Location A</a:t>
            </a:r>
            <a:endParaRPr lang="en-US" dirty="0"/>
          </a:p>
        </p:txBody>
      </p:sp>
      <p:sp>
        <p:nvSpPr>
          <p:cNvPr id="14" name="Snip Diagonal Corner Rectangle 13"/>
          <p:cNvSpPr/>
          <p:nvPr/>
        </p:nvSpPr>
        <p:spPr>
          <a:xfrm>
            <a:off x="2362200" y="4800600"/>
            <a:ext cx="19812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Device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791200" y="32766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1200" y="41910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9200"/>
            <a:ext cx="3757809" cy="1371600"/>
          </a:xfrm>
          <a:prstGeom prst="rect">
            <a:avLst/>
          </a:prstGeom>
        </p:spPr>
      </p:pic>
      <p:pic>
        <p:nvPicPr>
          <p:cNvPr id="27" name="Picture 26" descr="be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19400"/>
            <a:ext cx="1651000" cy="3048000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 rot="15800433">
            <a:off x="5394963" y="2294981"/>
            <a:ext cx="1269785" cy="1406346"/>
          </a:xfrm>
          <a:prstGeom prst="arc">
            <a:avLst>
              <a:gd name="adj1" fmla="val 16200000"/>
              <a:gd name="adj2" fmla="val 151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943600" y="1981200"/>
            <a:ext cx="16764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562600" y="1447800"/>
            <a:ext cx="25908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nip Diagonal Corner Rectangle 30"/>
          <p:cNvSpPr/>
          <p:nvPr/>
        </p:nvSpPr>
        <p:spPr>
          <a:xfrm>
            <a:off x="6324600" y="3048000"/>
            <a:ext cx="19812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 @ Location </a:t>
            </a:r>
            <a:r>
              <a:rPr lang="en-US" b="1" i="1" dirty="0" smtClean="0">
                <a:solidFill>
                  <a:srgbClr val="FFFF00"/>
                </a:solidFill>
              </a:rPr>
              <a:t>B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2" name="Snip Diagonal Corner Rectangle 31"/>
          <p:cNvSpPr/>
          <p:nvPr/>
        </p:nvSpPr>
        <p:spPr>
          <a:xfrm>
            <a:off x="6324600" y="4038600"/>
            <a:ext cx="1981200" cy="609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MUX-01 @ Location </a:t>
            </a:r>
            <a:r>
              <a:rPr lang="en-US" b="1" i="1" dirty="0" smtClean="0">
                <a:solidFill>
                  <a:srgbClr val="FFFF00"/>
                </a:solidFill>
              </a:rPr>
              <a:t>B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3" name="Snip Diagonal Corner Rectangle 32"/>
          <p:cNvSpPr/>
          <p:nvPr/>
        </p:nvSpPr>
        <p:spPr>
          <a:xfrm>
            <a:off x="6324600" y="4800600"/>
            <a:ext cx="19812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Device</a:t>
            </a:r>
            <a:endParaRPr lang="en-US" dirty="0"/>
          </a:p>
        </p:txBody>
      </p:sp>
      <p:sp>
        <p:nvSpPr>
          <p:cNvPr id="34" name="Snip Diagonal Corner Rectangle 33"/>
          <p:cNvSpPr/>
          <p:nvPr/>
        </p:nvSpPr>
        <p:spPr>
          <a:xfrm>
            <a:off x="609600" y="5715000"/>
            <a:ext cx="7772400" cy="762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Devices – </a:t>
            </a:r>
            <a:r>
              <a:rPr lang="en-US" dirty="0" err="1" smtClean="0"/>
              <a:t>SysName</a:t>
            </a:r>
            <a:r>
              <a:rPr lang="en-US" dirty="0" smtClean="0"/>
              <a:t>/Location Pair Differ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Packup</a:t>
            </a:r>
            <a:r>
              <a:rPr lang="en-US" dirty="0" smtClean="0"/>
              <a:t> and Go?</a:t>
            </a:r>
          </a:p>
          <a:p>
            <a:pPr lvl="1"/>
            <a:r>
              <a:rPr lang="en-US" dirty="0" smtClean="0"/>
              <a:t>You are getting ready to hand the project off to your client.</a:t>
            </a:r>
          </a:p>
          <a:p>
            <a:pPr lvl="1"/>
            <a:r>
              <a:rPr lang="en-US" dirty="0" smtClean="0"/>
              <a:t>You want to create backups.</a:t>
            </a:r>
          </a:p>
          <a:p>
            <a:pPr lvl="1"/>
            <a:r>
              <a:rPr lang="en-US" dirty="0" smtClean="0"/>
              <a:t>You want to move the project to another machine.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ard 7"/>
          <p:cNvSpPr/>
          <p:nvPr/>
        </p:nvSpPr>
        <p:spPr>
          <a:xfrm>
            <a:off x="3200400" y="1295400"/>
            <a:ext cx="4876800" cy="43434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>
            <a:noAutofit/>
          </a:bodyPr>
          <a:lstStyle/>
          <a:p>
            <a:pPr algn="ctr"/>
            <a:r>
              <a:rPr lang="en-US" dirty="0" smtClean="0"/>
              <a:t>Project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12648"/>
          </a:xfrm>
        </p:spPr>
        <p:txBody>
          <a:bodyPr/>
          <a:lstStyle/>
          <a:p>
            <a:r>
              <a:rPr lang="en-US" dirty="0" err="1" smtClean="0"/>
              <a:t>Packup</a:t>
            </a:r>
            <a:r>
              <a:rPr lang="en-US" dirty="0" smtClean="0"/>
              <a:t> and Go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33</a:t>
            </a:fld>
            <a:endParaRPr lang="en-GB"/>
          </a:p>
        </p:txBody>
      </p:sp>
      <p:sp>
        <p:nvSpPr>
          <p:cNvPr id="5" name="Flowchart: Magnetic Disk 4"/>
          <p:cNvSpPr/>
          <p:nvPr/>
        </p:nvSpPr>
        <p:spPr>
          <a:xfrm>
            <a:off x="762000" y="3200400"/>
            <a:ext cx="1295400" cy="1143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</a:t>
            </a:r>
          </a:p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3733800" y="2057400"/>
            <a:ext cx="1295400" cy="1143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</a:t>
            </a:r>
          </a:p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7" name="Flowchart: Multidocument 6"/>
          <p:cNvSpPr/>
          <p:nvPr/>
        </p:nvSpPr>
        <p:spPr>
          <a:xfrm>
            <a:off x="5638800" y="2133600"/>
            <a:ext cx="1905000" cy="1371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Drawings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762000" y="3200400"/>
            <a:ext cx="1295400" cy="1143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</a:t>
            </a:r>
          </a:p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057400" y="3733800"/>
            <a:ext cx="609600" cy="3048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1219200"/>
            <a:ext cx="2037737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Packup</a:t>
            </a:r>
            <a:r>
              <a:rPr lang="en-US" dirty="0" smtClean="0"/>
              <a:t> Started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1524000"/>
            <a:ext cx="2149948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Global db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1828800"/>
            <a:ext cx="2483372" cy="365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w/ Global db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2133600"/>
            <a:ext cx="2302233" cy="638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drawing</a:t>
            </a:r>
          </a:p>
          <a:p>
            <a:r>
              <a:rPr lang="en-US" dirty="0" smtClean="0"/>
              <a:t>	dependencies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667000"/>
            <a:ext cx="229582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 Folder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82 -0.00717 0.27656 -0.01412 0.33681 0.00764 C 0.39705 0.0294 0.3408 0.11366 0.36129 0.13102 C 0.38177 0.14838 0.42101 0.13009 0.46024 0.11204 " pathEditMode="relative" ptsTypes="aaaA">
                                      <p:cBhvr>
                                        <p:cTn id="12" dur="2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0.00324 C 0.0757 -0.00324 0.11268 -0.00949 0.13542 0.01064 C 0.15799 0.03078 0.15348 0.10231 0.17535 0.12384 C 0.19723 0.14537 0.25139 0.13773 0.26667 0.1402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1" grpId="1" animBg="1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ard 7"/>
          <p:cNvSpPr/>
          <p:nvPr/>
        </p:nvSpPr>
        <p:spPr>
          <a:xfrm>
            <a:off x="3200400" y="1295400"/>
            <a:ext cx="4876800" cy="43434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>
            <a:noAutofit/>
          </a:bodyPr>
          <a:lstStyle/>
          <a:p>
            <a:pPr algn="ctr"/>
            <a:r>
              <a:rPr lang="en-US" dirty="0" smtClean="0"/>
              <a:t>Project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12648"/>
          </a:xfrm>
        </p:spPr>
        <p:txBody>
          <a:bodyPr/>
          <a:lstStyle/>
          <a:p>
            <a:r>
              <a:rPr lang="en-US" dirty="0" smtClean="0"/>
              <a:t>Unpack SQL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34</a:t>
            </a:fld>
            <a:endParaRPr lang="en-GB"/>
          </a:p>
        </p:txBody>
      </p:sp>
      <p:sp>
        <p:nvSpPr>
          <p:cNvPr id="5" name="Flowchart: Magnetic Disk 4"/>
          <p:cNvSpPr/>
          <p:nvPr/>
        </p:nvSpPr>
        <p:spPr>
          <a:xfrm>
            <a:off x="762000" y="3200400"/>
            <a:ext cx="1295400" cy="1143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</a:t>
            </a:r>
          </a:p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3733800" y="2057400"/>
            <a:ext cx="1295400" cy="1143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</a:t>
            </a:r>
          </a:p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7" name="Flowchart: Multidocument 6"/>
          <p:cNvSpPr/>
          <p:nvPr/>
        </p:nvSpPr>
        <p:spPr>
          <a:xfrm>
            <a:off x="5638800" y="2133600"/>
            <a:ext cx="1905000" cy="1371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Drawings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4800600" y="4191000"/>
            <a:ext cx="1295400" cy="1143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</a:t>
            </a:r>
          </a:p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2057400" y="3733800"/>
            <a:ext cx="609600" cy="3048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1219200"/>
            <a:ext cx="2037737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Packup</a:t>
            </a:r>
            <a:r>
              <a:rPr lang="en-US" dirty="0" smtClean="0"/>
              <a:t> Started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1600200"/>
            <a:ext cx="2483372" cy="365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w/ Global db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2133600"/>
            <a:ext cx="2517036" cy="365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w/ Project db</a:t>
            </a:r>
            <a:endParaRPr lang="en-US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762000" y="4572000"/>
            <a:ext cx="1295400" cy="1295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</a:t>
            </a:r>
          </a:p>
          <a:p>
            <a:pPr algn="ctr"/>
            <a:r>
              <a:rPr lang="en-US" dirty="0" smtClean="0"/>
              <a:t>DB SQL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0800000">
            <a:off x="3048000" y="2514600"/>
            <a:ext cx="609600" cy="3048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324 C 0.01511 -0.00324 0.06372 -0.00949 0.09375 0.01064 C 0.12344 0.03078 0.11754 0.10231 0.14636 0.12384 C 0.17518 0.14537 0.24653 0.13773 0.26667 0.14027 " pathEditMode="relative" rAng="0" ptsTypes="aaaA">
                                      <p:cBhvr>
                                        <p:cTn id="15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0.0037 C -0.00087 -0.00995 -0.04306 -0.02361 -0.05174 0.02523 C -0.06042 0.0743 0.00486 0.23518 -0.01025 0.29768 C -0.025 0.36018 -0.11997 0.38264 -0.14167 0.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5" grpId="0"/>
      <p:bldP spid="16" grpId="0"/>
      <p:bldP spid="19" grpId="1" animBg="1"/>
      <p:bldP spid="19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ard 7"/>
          <p:cNvSpPr/>
          <p:nvPr/>
        </p:nvSpPr>
        <p:spPr>
          <a:xfrm>
            <a:off x="3200400" y="1295400"/>
            <a:ext cx="4876800" cy="43434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>
            <a:noAutofit/>
          </a:bodyPr>
          <a:lstStyle/>
          <a:p>
            <a:pPr algn="ctr"/>
            <a:r>
              <a:rPr lang="en-US" dirty="0" smtClean="0"/>
              <a:t>Project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12648"/>
          </a:xfrm>
        </p:spPr>
        <p:txBody>
          <a:bodyPr/>
          <a:lstStyle/>
          <a:p>
            <a:r>
              <a:rPr lang="en-US" dirty="0" smtClean="0"/>
              <a:t>Unpack VISTADB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35</a:t>
            </a:fld>
            <a:endParaRPr lang="en-GB"/>
          </a:p>
        </p:txBody>
      </p:sp>
      <p:sp>
        <p:nvSpPr>
          <p:cNvPr id="5" name="Flowchart: Magnetic Disk 4"/>
          <p:cNvSpPr/>
          <p:nvPr/>
        </p:nvSpPr>
        <p:spPr>
          <a:xfrm>
            <a:off x="762000" y="3200400"/>
            <a:ext cx="1295400" cy="1143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</a:t>
            </a:r>
          </a:p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3733800" y="2057400"/>
            <a:ext cx="1295400" cy="1143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</a:t>
            </a:r>
          </a:p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7" name="Flowchart: Multidocument 6"/>
          <p:cNvSpPr/>
          <p:nvPr/>
        </p:nvSpPr>
        <p:spPr>
          <a:xfrm>
            <a:off x="5638800" y="2133600"/>
            <a:ext cx="1905000" cy="1371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Drawings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4800600" y="4191000"/>
            <a:ext cx="1295400" cy="1143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</a:t>
            </a:r>
          </a:p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2057400" y="3733800"/>
            <a:ext cx="609600" cy="3048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1219200"/>
            <a:ext cx="2037737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Packup</a:t>
            </a:r>
            <a:r>
              <a:rPr lang="en-US" dirty="0" smtClean="0"/>
              <a:t> Started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1600200"/>
            <a:ext cx="2483372" cy="365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w/ Global db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324 C 0.01511 -0.00324 0.06372 -0.00949 0.09375 0.01064 C 0.12344 0.03078 0.11754 0.10231 0.14636 0.12384 C 0.17518 0.14537 0.24653 0.13773 0.26667 0.14027 " pathEditMode="relative" rAng="0" ptsTypes="aaaA">
                                      <p:cBhvr>
                                        <p:cTn id="15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Check-out or Not?</a:t>
            </a:r>
          </a:p>
          <a:p>
            <a:pPr>
              <a:buNone/>
            </a:pPr>
            <a:r>
              <a:rPr lang="en-US" dirty="0" smtClean="0"/>
              <a:t>You are given the choice on </a:t>
            </a:r>
            <a:r>
              <a:rPr lang="en-US" dirty="0" err="1" smtClean="0"/>
              <a:t>Packup</a:t>
            </a:r>
            <a:r>
              <a:rPr lang="en-US" dirty="0" smtClean="0"/>
              <a:t> to Check-out the project. This is typically done with SQL Server projects. The process does not change. The only difference is the project is flagged as checked out and is Read-Only until it is checked back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83880" cy="5334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Database Format Decision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65F-B09C-4664-AF33-EE60DEEDD082}" type="datetime1">
              <a:rPr lang="en-US" altLang="en-US"/>
              <a:pPr/>
              <a:t>03/07/2016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143000"/>
          <a:ext cx="8229600" cy="506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467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Item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SQL</a:t>
                      </a:r>
                      <a:r>
                        <a:rPr lang="en-US" sz="3200" baseline="0" dirty="0" smtClean="0"/>
                        <a:t> Server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VistaDB</a:t>
                      </a:r>
                      <a:endParaRPr lang="en-US" sz="3200" dirty="0"/>
                    </a:p>
                  </a:txBody>
                  <a:tcPr/>
                </a:tc>
              </a:tr>
              <a:tr h="282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</a:t>
                      </a:r>
                      <a:r>
                        <a:rPr lang="en-US" baseline="0" dirty="0" smtClean="0"/>
                        <a:t> 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282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 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82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282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9170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ACID Compliant (atomicity, consistency, isolation, durability)</a:t>
                      </a:r>
                      <a:endParaRPr lang="en-US" sz="18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1340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Database Size</a:t>
                      </a:r>
                      <a:endParaRPr lang="en-US" sz="1800" dirty="0" smtClean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Theoretically unlimited</a:t>
                      </a:r>
                      <a:endParaRPr lang="en-US" sz="1800" dirty="0" smtClean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 Practical limit is based upon machine resources. Loading very large databases will require large system resources.  </a:t>
                      </a:r>
                      <a:endParaRPr lang="en-US" dirty="0"/>
                    </a:p>
                  </a:txBody>
                  <a:tcPr/>
                </a:tc>
              </a:tr>
              <a:tr h="282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 Process Processing</a:t>
                      </a:r>
                      <a:endParaRPr lang="en-US" sz="1800" dirty="0" smtClean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0850" cy="60801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Database Format Decision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65F-B09C-4664-AF33-EE60DEEDD082}" type="datetime1">
              <a:rPr lang="en-US" altLang="en-US"/>
              <a:pPr/>
              <a:t>03/07/2016</a:t>
            </a:fld>
            <a:endParaRPr lang="en-US" altLang="en-US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 </a:t>
            </a:r>
          </a:p>
        </p:txBody>
      </p:sp>
      <p:pic>
        <p:nvPicPr>
          <p:cNvPr id="8" name="Picture 7" descr="databa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685800"/>
            <a:ext cx="6096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6096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Agenda Day 2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82625" y="1524001"/>
            <a:ext cx="7772400" cy="4267200"/>
          </a:xfrm>
          <a:ln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7200" dirty="0" smtClean="0"/>
              <a:t>Fill in the holes we skipped over on Day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76D1CAB-D7DD-4B33-8507-3E1138D8B710}" type="slidenum">
              <a:rPr lang="en-GB" smtClean="0"/>
              <a:pPr lvl="1"/>
              <a:t>4</a:t>
            </a:fld>
            <a:endParaRPr lang="en-GB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83880" cy="1051560"/>
          </a:xfrm>
        </p:spPr>
        <p:txBody>
          <a:bodyPr/>
          <a:lstStyle/>
          <a:p>
            <a:r>
              <a:rPr lang="en-US" altLang="en-US" dirty="0" smtClean="0"/>
              <a:t>Database Format Decision</a:t>
            </a:r>
            <a:endParaRPr lang="en-US" alt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83880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Will I be moving the project from machine to machine? If yes, consider staying file based on the project.</a:t>
            </a:r>
          </a:p>
          <a:p>
            <a:r>
              <a:rPr lang="en-US" dirty="0" smtClean="0"/>
              <a:t>Do I have the chops to manage a SQL Server? If no, stay file based. SQL Server requires care and feeding.</a:t>
            </a:r>
          </a:p>
          <a:p>
            <a:r>
              <a:rPr lang="en-US" dirty="0" smtClean="0"/>
              <a:t>Am I away from my network when I work on </a:t>
            </a:r>
            <a:r>
              <a:rPr lang="en-US" dirty="0" err="1" smtClean="0"/>
              <a:t>WireCAD</a:t>
            </a:r>
            <a:r>
              <a:rPr lang="en-US" dirty="0" smtClean="0"/>
              <a:t> projects? If you lose connection, </a:t>
            </a:r>
            <a:r>
              <a:rPr lang="en-US" dirty="0" err="1" smtClean="0"/>
              <a:t>WireCAD</a:t>
            </a:r>
            <a:r>
              <a:rPr lang="en-US" dirty="0" smtClean="0"/>
              <a:t> will become hampered.</a:t>
            </a:r>
          </a:p>
          <a:p>
            <a:r>
              <a:rPr lang="en-US" dirty="0" smtClean="0"/>
              <a:t>Do I really need the speed enhancements? If you are working on projects with hundreds of thousands of cables, SQL Server is a must.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65F-B09C-4664-AF33-EE60DEEDD082}" type="datetime1">
              <a:rPr lang="en-US" altLang="en-US"/>
              <a:pPr/>
              <a:t>03/07/2016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83880" cy="1051560"/>
          </a:xfrm>
        </p:spPr>
        <p:txBody>
          <a:bodyPr/>
          <a:lstStyle/>
          <a:p>
            <a:r>
              <a:rPr lang="en-US" altLang="en-US" dirty="0" smtClean="0"/>
              <a:t>Common Paths</a:t>
            </a:r>
            <a:endParaRPr lang="en-US" alt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8388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XP:</a:t>
            </a:r>
            <a:br>
              <a:rPr lang="en-US" dirty="0" smtClean="0"/>
            </a:br>
            <a:r>
              <a:rPr lang="en-US" dirty="0" smtClean="0"/>
              <a:t>Executables</a:t>
            </a:r>
            <a:br>
              <a:rPr lang="en-US" dirty="0" smtClean="0"/>
            </a:br>
            <a:r>
              <a:rPr lang="en-US" b="1" dirty="0" smtClean="0"/>
              <a:t>C:\Program Files\WireCAD7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Shared Program Files</a:t>
            </a:r>
            <a:br>
              <a:rPr lang="en-US" dirty="0" smtClean="0"/>
            </a:br>
            <a:r>
              <a:rPr lang="en-US" b="1" dirty="0" smtClean="0"/>
              <a:t>C:\Documents and Settings\All Users\Documents\WireCAD\WireCAD7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Data</a:t>
            </a:r>
            <a:br>
              <a:rPr lang="en-US" dirty="0" smtClean="0"/>
            </a:br>
            <a:r>
              <a:rPr lang="en-US" b="1" dirty="0" smtClean="0"/>
              <a:t>C:\Documents and Settings\YOURUSERNAME\Local Settings\Application Data\WireCAD\WireCAD7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VISTA / 7 / 8:</a:t>
            </a:r>
            <a:br>
              <a:rPr lang="en-US" dirty="0" smtClean="0"/>
            </a:br>
            <a:r>
              <a:rPr lang="en-US" dirty="0" smtClean="0"/>
              <a:t>Executables</a:t>
            </a:r>
            <a:br>
              <a:rPr lang="en-US" dirty="0" smtClean="0"/>
            </a:br>
            <a:r>
              <a:rPr lang="en-US" b="1" dirty="0" smtClean="0"/>
              <a:t>C:\Program Files\WireCAD7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Shared Program Files</a:t>
            </a:r>
            <a:br>
              <a:rPr lang="en-US" dirty="0" smtClean="0"/>
            </a:br>
            <a:r>
              <a:rPr lang="en-US" b="1" dirty="0" smtClean="0"/>
              <a:t>C:\Users\Public\Documents\WireCAD\WireCAD7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Data</a:t>
            </a:r>
            <a:br>
              <a:rPr lang="en-US" dirty="0" smtClean="0"/>
            </a:br>
            <a:r>
              <a:rPr lang="en-US" b="1" dirty="0" smtClean="0"/>
              <a:t>C:\Users\cbh\AppData\Local\WireCAD\WireCAD7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65F-B09C-4664-AF33-EE60DEEDD082}" type="datetime1">
              <a:rPr lang="en-US" altLang="en-US"/>
              <a:pPr/>
              <a:t>03/07/2016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83880" cy="1051560"/>
          </a:xfrm>
        </p:spPr>
        <p:txBody>
          <a:bodyPr/>
          <a:lstStyle/>
          <a:p>
            <a:r>
              <a:rPr lang="en-US" altLang="en-US" dirty="0" smtClean="0"/>
              <a:t>Demo Project Path</a:t>
            </a:r>
            <a:endParaRPr lang="en-US" alt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8388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XP: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C:\Documents and Settings\All Users\Documents\WireCAD\WireCAD7\</a:t>
            </a:r>
          </a:p>
          <a:p>
            <a:pPr>
              <a:buNone/>
            </a:pPr>
            <a:r>
              <a:rPr lang="en-US" b="1" dirty="0" smtClean="0"/>
              <a:t>	WireCAD Demo Project\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VISTA / 7 / 8: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C:\Users\Public\Documents\WireCAD\</a:t>
            </a:r>
          </a:p>
          <a:p>
            <a:pPr>
              <a:buNone/>
            </a:pPr>
            <a:r>
              <a:rPr lang="en-US" b="1" dirty="0" smtClean="0"/>
              <a:t>	WireCAD7\WireCAD Demo Project\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65F-B09C-4664-AF33-EE60DEEDD082}" type="datetime1">
              <a:rPr lang="en-US" altLang="en-US"/>
              <a:pPr/>
              <a:t>03/07/2016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83880" cy="105156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MACHINE_ROOM Drawing Path</a:t>
            </a:r>
            <a:endParaRPr lang="en-US" alt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8388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XP: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C:\Documents and Settings\All Users\Documents\WireCAD\WireCAD7\</a:t>
            </a:r>
          </a:p>
          <a:p>
            <a:pPr>
              <a:buNone/>
            </a:pPr>
            <a:r>
              <a:rPr lang="en-US" b="1" dirty="0" smtClean="0"/>
              <a:t>	WireCAD Demo Project\Drawings\Single Lines\MACHINE_ROOM.dwg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VISTA / 7 / 8: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C:\Users\Public\Documents\WireCAD\</a:t>
            </a:r>
          </a:p>
          <a:p>
            <a:pPr>
              <a:buNone/>
            </a:pPr>
            <a:r>
              <a:rPr lang="en-US" b="1" dirty="0" smtClean="0"/>
              <a:t>	WireCAD7\WireCAD Demo Project\ Project\Drawings\Single Lines\MACHINE_ROOM.dwg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65F-B09C-4664-AF33-EE60DEEDD082}" type="datetime1">
              <a:rPr lang="en-US" altLang="en-US"/>
              <a:pPr/>
              <a:t>03/07/2016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514600" y="3886200"/>
            <a:ext cx="68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4800600"/>
            <a:ext cx="68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4600" y="3048000"/>
            <a:ext cx="68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600" y="2209800"/>
            <a:ext cx="68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1447800"/>
            <a:ext cx="68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Display Properties Hierarchy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46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14400" y="4495800"/>
            <a:ext cx="1828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WireCAD Default Settings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Saved Project Settings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1143000"/>
            <a:ext cx="1828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Device’s Saved Settings</a:t>
            </a: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2971800" y="1905000"/>
            <a:ext cx="56388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exist if the device has been added to a drawing. 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2971800" y="1143000"/>
            <a:ext cx="56388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Used if they exist and are not overridden by project preferences</a:t>
            </a: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2971800" y="3581400"/>
            <a:ext cx="56388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exist if you have clicked the button to create them. </a:t>
            </a:r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2971800" y="2743200"/>
            <a:ext cx="56388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Used if no Device settings and if they exist. </a:t>
            </a: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2895600" y="4495800"/>
            <a:ext cx="56388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Used by default if no project or device level settings exist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11EBA2F-D7DF-43C0-BC77-3DD822621EFB}" type="slidenum">
              <a:rPr lang="en-GB" smtClean="0"/>
              <a:pPr lvl="1"/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83880" cy="105156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SDI Router</a:t>
            </a:r>
            <a:endParaRPr lang="en-US" altLang="en-US" dirty="0"/>
          </a:p>
        </p:txBody>
      </p:sp>
      <p:pic>
        <p:nvPicPr>
          <p:cNvPr id="6" name="Content Placeholder 5" descr="sdi router e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7660" y="2120900"/>
            <a:ext cx="6928679" cy="40513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65F-B09C-4664-AF33-EE60DEEDD082}" type="datetime1">
              <a:rPr lang="en-US" altLang="en-US"/>
              <a:pPr/>
              <a:t>03/07/2016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6858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About the Author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2625" y="1524000"/>
            <a:ext cx="7772400" cy="4267200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Christian Holbrook, President Holbrook Enterprises, Inc.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Christian has had a long and diverse career in the entertainment electronics industry.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Christian served as the chief engineer of several production, postproduction, and broadcast facilities.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Christian served recently as Director of Engineering for the Fox Family Channel.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Christian has owned consulting firms, integration firms and an electronics manufacturing company.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Christian has traded his breadboard for the software development environment and created </a:t>
            </a:r>
            <a:r>
              <a:rPr lang="en-GB" sz="2400" dirty="0" err="1"/>
              <a:t>WireCAD</a:t>
            </a:r>
            <a:r>
              <a:rPr lang="en-GB" sz="2400" dirty="0"/>
              <a:t> to fill a need many people experience in the system design/integration arena.</a:t>
            </a:r>
            <a:r>
              <a:rPr lang="en-GB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76D1CAB-D7DD-4B33-8507-3E1138D8B710}" type="slidenum">
              <a:rPr lang="en-GB" smtClean="0"/>
              <a:pPr lvl="1"/>
              <a:t>5</a:t>
            </a:fld>
            <a:endParaRPr lang="en-GB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Overview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82625" y="1981200"/>
            <a:ext cx="7772400" cy="4114800"/>
          </a:xfrm>
          <a:ln/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What for?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76D1CAB-D7DD-4B33-8507-3E1138D8B710}" type="slidenum">
              <a:rPr lang="en-GB" smtClean="0"/>
              <a:pPr lvl="1"/>
              <a:t>6</a:t>
            </a:fld>
            <a:endParaRPr lang="en-GB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5029200" cy="37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Installation Pictures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76D1CAB-D7DD-4B33-8507-3E1138D8B710}" type="slidenum">
              <a:rPr lang="en-GB" smtClean="0"/>
              <a:pPr lvl="1"/>
              <a:t>7</a:t>
            </a:fld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24000"/>
            <a:ext cx="5257800" cy="3943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Recent Installations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76D1CAB-D7DD-4B33-8507-3E1138D8B710}" type="slidenum">
              <a:rPr lang="en-GB" smtClean="0"/>
              <a:pPr lvl="1"/>
              <a:t>8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429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600200"/>
            <a:ext cx="3760788" cy="28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657600"/>
            <a:ext cx="3684588" cy="2763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Installation Pictures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76D1CAB-D7DD-4B33-8507-3E1138D8B710}" type="slidenum">
              <a:rPr lang="en-GB" smtClean="0"/>
              <a:pPr lvl="1"/>
              <a:t>9</a:t>
            </a:fld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600"/>
            <a:ext cx="5562600" cy="4171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6019800" cy="45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8333</TotalTime>
  <Words>1389</Words>
  <Application>Microsoft Office PowerPoint</Application>
  <PresentationFormat>On-screen Show (4:3)</PresentationFormat>
  <Paragraphs>354</Paragraphs>
  <Slides>48</Slides>
  <Notes>48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Lucida Sans Unicode</vt:lpstr>
      <vt:lpstr>Rockwell</vt:lpstr>
      <vt:lpstr>Rockwell Condensed</vt:lpstr>
      <vt:lpstr>Times New Roman</vt:lpstr>
      <vt:lpstr>Wingdings</vt:lpstr>
      <vt:lpstr>Wood Type</vt:lpstr>
      <vt:lpstr>WireCAD v8 Training</vt:lpstr>
      <vt:lpstr>Remember!!!</vt:lpstr>
      <vt:lpstr>Agenda Day 1</vt:lpstr>
      <vt:lpstr>Agenda Day 2</vt:lpstr>
      <vt:lpstr>About the Author</vt:lpstr>
      <vt:lpstr>Overview </vt:lpstr>
      <vt:lpstr>Installation Pictures </vt:lpstr>
      <vt:lpstr>Recent Installations </vt:lpstr>
      <vt:lpstr>Installation Pictures </vt:lpstr>
      <vt:lpstr>Installation Pictures </vt:lpstr>
      <vt:lpstr>System Drawings </vt:lpstr>
      <vt:lpstr>System Databases </vt:lpstr>
      <vt:lpstr>System Reports </vt:lpstr>
      <vt:lpstr>File Based vs. Database </vt:lpstr>
      <vt:lpstr>File Based vs. WireCAD </vt:lpstr>
      <vt:lpstr>Concept</vt:lpstr>
      <vt:lpstr>Concept</vt:lpstr>
      <vt:lpstr>Global Database (WireCADGlobalEquipment.vdb3) VISTADB (WireCAD_Global_Equipment.mdf) SQL</vt:lpstr>
      <vt:lpstr>Project Database  (YourProjectName.vdb3) VISTADB (YourProjectName.mdf) SQL*</vt:lpstr>
      <vt:lpstr>Remember!!!</vt:lpstr>
      <vt:lpstr>Report File Concept *.repx </vt:lpstr>
      <vt:lpstr>CAD Vocabulary</vt:lpstr>
      <vt:lpstr>CAD Vocabulary continued</vt:lpstr>
      <vt:lpstr>CAD Vocabulary continued</vt:lpstr>
      <vt:lpstr>Drawing File</vt:lpstr>
      <vt:lpstr>Drawing Spaces</vt:lpstr>
      <vt:lpstr>Drawing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Format Decision</vt:lpstr>
      <vt:lpstr>Database Format Decision</vt:lpstr>
      <vt:lpstr>Database Format Decision</vt:lpstr>
      <vt:lpstr>PowerPoint Presentation</vt:lpstr>
      <vt:lpstr>Common Paths</vt:lpstr>
      <vt:lpstr>Demo Project Path</vt:lpstr>
      <vt:lpstr>MACHINE_ROOM Drawing Path</vt:lpstr>
      <vt:lpstr>PowerPoint Presentation</vt:lpstr>
      <vt:lpstr>PowerPoint Presentation</vt:lpstr>
      <vt:lpstr>PowerPoint Presentation</vt:lpstr>
      <vt:lpstr>SDI Router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</dc:title>
  <dc:creator>cbh</dc:creator>
  <cp:lastModifiedBy>Microsoft account</cp:lastModifiedBy>
  <cp:revision>320</cp:revision>
  <cp:lastPrinted>2016-03-07T22:24:32Z</cp:lastPrinted>
  <dcterms:modified xsi:type="dcterms:W3CDTF">2016-03-08T00:31:20Z</dcterms:modified>
</cp:coreProperties>
</file>